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2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E0BB3-514C-48FE-B6B4-88366ED9206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1276-724A-46B4-9079-1524A0A90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4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276-724A-46B4-9079-1524A0A903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1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3665B-31E2-B44D-9BCA-4464F8E49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B1FA6-BBB7-9C44-BD07-C0C9D6BA7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CF499-5633-7241-A058-C9A84A027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0935-0A26-014A-9293-1EC2AF2EC4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2C9A1-A937-F845-A963-B06781755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7DEBA-3425-1E4E-BB62-6F3507B8E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0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F717-895E-994E-81DC-F804F53E6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33001-AE01-2D44-8CB2-57E4BC47A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FC49-52AC-E34F-B1FC-BB1C0DD68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A53E-48B3-A645-9B72-DD57527DB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9F047-49CD-4B46-B23F-652517920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953919-3EE9-814A-9A25-10BE6B5A3A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Supporting the Contemporary Tourism Product - Service Management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Scorecard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customers see us?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we be good at in order to satisfy our customers (internal processes)?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we continue to improve and grow (learning and training)?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we look to our owners / shareholders (financial picture)?</a:t>
            </a:r>
            <a:endParaRPr lang="en-N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608512"/>
          </a:xfrm>
        </p:spPr>
        <p:txBody>
          <a:bodyPr/>
          <a:lstStyle/>
          <a:p>
            <a:r>
              <a:rPr lang="en-US" sz="2800" dirty="0" err="1" smtClean="0"/>
              <a:t>Carú</a:t>
            </a:r>
            <a:r>
              <a:rPr lang="en-US" sz="2800" dirty="0" smtClean="0"/>
              <a:t>, A. &amp; </a:t>
            </a:r>
            <a:r>
              <a:rPr lang="en-US" sz="2800" dirty="0" err="1" smtClean="0"/>
              <a:t>Cova</a:t>
            </a:r>
            <a:r>
              <a:rPr lang="en-US" sz="2800" dirty="0" smtClean="0"/>
              <a:t>, B. (2003). Revisiting consumption experience: a more humble but complete view of the concept. </a:t>
            </a:r>
            <a:r>
              <a:rPr lang="en-US" sz="2800" i="1" dirty="0" smtClean="0"/>
              <a:t>Marketing Theory </a:t>
            </a:r>
            <a:r>
              <a:rPr lang="en-US" sz="2800" dirty="0" smtClean="0"/>
              <a:t>3(2), 267-286.</a:t>
            </a:r>
          </a:p>
          <a:p>
            <a:r>
              <a:rPr lang="en-US" sz="2800" dirty="0" err="1" smtClean="0"/>
              <a:t>Heinonen</a:t>
            </a:r>
            <a:r>
              <a:rPr lang="en-US" sz="2800" dirty="0" smtClean="0"/>
              <a:t>, K., </a:t>
            </a:r>
            <a:r>
              <a:rPr lang="en-US" sz="2800" dirty="0" err="1" smtClean="0"/>
              <a:t>Strandvik</a:t>
            </a:r>
            <a:r>
              <a:rPr lang="en-US" sz="2800" dirty="0" smtClean="0"/>
              <a:t>, T., </a:t>
            </a:r>
            <a:r>
              <a:rPr lang="en-US" sz="2800" dirty="0" err="1" smtClean="0"/>
              <a:t>Mickelsson</a:t>
            </a:r>
            <a:r>
              <a:rPr lang="en-US" sz="2800" dirty="0" smtClean="0"/>
              <a:t>, K-J., </a:t>
            </a:r>
            <a:r>
              <a:rPr lang="en-US" sz="2800" dirty="0" err="1" smtClean="0"/>
              <a:t>Edvardsson</a:t>
            </a:r>
            <a:r>
              <a:rPr lang="en-US" sz="2800" dirty="0" smtClean="0"/>
              <a:t>, B., </a:t>
            </a:r>
            <a:r>
              <a:rPr lang="en-US" sz="2800" dirty="0" err="1" smtClean="0"/>
              <a:t>Sundström</a:t>
            </a:r>
            <a:r>
              <a:rPr lang="en-US" sz="2800" dirty="0" smtClean="0"/>
              <a:t>, B. &amp; </a:t>
            </a:r>
            <a:r>
              <a:rPr lang="en-US" sz="2800" dirty="0" err="1" smtClean="0"/>
              <a:t>Andersson</a:t>
            </a:r>
            <a:r>
              <a:rPr lang="en-US" sz="2800" dirty="0" smtClean="0"/>
              <a:t>, P. (2010). A customer-dominant logic of service. </a:t>
            </a:r>
            <a:r>
              <a:rPr lang="en-US" sz="2800" i="1" dirty="0" smtClean="0"/>
              <a:t>Journal of Service Management</a:t>
            </a:r>
            <a:r>
              <a:rPr lang="en-US" sz="2800" dirty="0" smtClean="0"/>
              <a:t> 21(4), 531-548.</a:t>
            </a:r>
          </a:p>
          <a:p>
            <a:r>
              <a:rPr lang="en-US" sz="2800" dirty="0" err="1" smtClean="0"/>
              <a:t>Helkkula</a:t>
            </a:r>
            <a:r>
              <a:rPr lang="en-US" sz="2800" dirty="0" smtClean="0"/>
              <a:t>, A. (2011). </a:t>
            </a:r>
            <a:r>
              <a:rPr lang="en-US" sz="2800" dirty="0" err="1" smtClean="0"/>
              <a:t>Characterising</a:t>
            </a:r>
            <a:r>
              <a:rPr lang="en-US" sz="2800" dirty="0" smtClean="0"/>
              <a:t> the concept of service experience. </a:t>
            </a:r>
            <a:r>
              <a:rPr lang="en-US" sz="2800" i="1" dirty="0" smtClean="0"/>
              <a:t>Journal of Service Management</a:t>
            </a:r>
            <a:r>
              <a:rPr lang="en-US" sz="2800" dirty="0" smtClean="0"/>
              <a:t> 22(3), 367-389.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3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856984" cy="5184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Appreciate the relationships between the elements of the destination product and experience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Understand a ‘service management’ perspective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Recognise</a:t>
            </a:r>
            <a:r>
              <a:rPr lang="en-US" sz="2800" dirty="0" smtClean="0"/>
              <a:t> the difference between ‘product’ and ‘customer’ orientations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Be aware of issues related to tourist satisfaction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Be familiar with the concept of, and challenges with, managing and measuring service quality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Understand the frameworks which link employees, customers and </a:t>
            </a:r>
            <a:r>
              <a:rPr lang="en-US" sz="2800" dirty="0" err="1" smtClean="0"/>
              <a:t>organisational</a:t>
            </a:r>
            <a:r>
              <a:rPr lang="en-US" sz="2800" dirty="0" smtClean="0"/>
              <a:t> performance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View human resource management as a strategic function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tourists evaluate tourism experiences?</a:t>
            </a:r>
          </a:p>
          <a:p>
            <a:r>
              <a:rPr lang="en-US"/>
              <a:t>Dependent on component parts</a:t>
            </a:r>
          </a:p>
          <a:p>
            <a:r>
              <a:rPr lang="en-US"/>
              <a:t>Evolution towards a </a:t>
            </a:r>
            <a:r>
              <a:rPr lang="ja-JP" altLang="en-US"/>
              <a:t>‘</a:t>
            </a:r>
            <a:r>
              <a:rPr lang="en-US"/>
              <a:t>service mindset</a:t>
            </a:r>
            <a:r>
              <a:rPr lang="ja-JP" altLang="en-US"/>
              <a:t>’</a:t>
            </a:r>
            <a:endParaRPr lang="en-US"/>
          </a:p>
          <a:p>
            <a:r>
              <a:rPr lang="en-US"/>
              <a:t>Tourism purchases are mainly services</a:t>
            </a:r>
          </a:p>
          <a:p>
            <a:r>
              <a:rPr lang="en-US"/>
              <a:t>Services lead to a strategic view</a:t>
            </a:r>
          </a:p>
          <a:p>
            <a:r>
              <a:rPr lang="en-US"/>
              <a:t>This is the new paradigm for tourism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936" cy="4323184"/>
          </a:xfrm>
        </p:spPr>
        <p:txBody>
          <a:bodyPr/>
          <a:lstStyle/>
          <a:p>
            <a:pPr algn="just"/>
            <a:r>
              <a:rPr lang="en-AU" dirty="0" smtClean="0">
                <a:latin typeface="Times New Roman" charset="0"/>
              </a:rPr>
              <a:t>The </a:t>
            </a:r>
            <a:r>
              <a:rPr lang="en-AU" dirty="0">
                <a:latin typeface="Times New Roman" charset="0"/>
              </a:rPr>
              <a:t>central tenet of </a:t>
            </a:r>
            <a:r>
              <a:rPr lang="en-AU" dirty="0" smtClean="0">
                <a:latin typeface="Times New Roman" charset="0"/>
              </a:rPr>
              <a:t>the service management paradigm </a:t>
            </a:r>
            <a:r>
              <a:rPr lang="en-AU" dirty="0">
                <a:latin typeface="Times New Roman" charset="0"/>
              </a:rPr>
              <a:t>was defined by Albrecht (1988</a:t>
            </a:r>
            <a:r>
              <a:rPr lang="en-AU" dirty="0" smtClean="0">
                <a:latin typeface="Times New Roman" charset="0"/>
              </a:rPr>
              <a:t>):</a:t>
            </a:r>
            <a:endParaRPr lang="en-AU" dirty="0">
              <a:latin typeface="Times New Roman" charset="0"/>
            </a:endParaRPr>
          </a:p>
          <a:p>
            <a:pPr algn="just"/>
            <a:endParaRPr lang="en-AU" dirty="0">
              <a:latin typeface="Times New Roman" charset="0"/>
            </a:endParaRPr>
          </a:p>
          <a:p>
            <a:pPr algn="just"/>
            <a:r>
              <a:rPr lang="en-AU" dirty="0">
                <a:latin typeface="Arial"/>
              </a:rPr>
              <a:t>“</a:t>
            </a:r>
            <a:r>
              <a:rPr lang="en-AU" dirty="0">
                <a:latin typeface="Times New Roman" charset="0"/>
              </a:rPr>
              <a:t>a total organizational approach that makes quality of service, as perceived by the customer, the number one driving force for the operations of the business</a:t>
            </a:r>
            <a:r>
              <a:rPr lang="en-AU" dirty="0">
                <a:latin typeface="Arial"/>
              </a:rPr>
              <a:t>”</a:t>
            </a:r>
            <a:r>
              <a:rPr lang="en-AU" dirty="0">
                <a:latin typeface="Times New Roman" charset="0"/>
              </a:rPr>
              <a:t> (p. 20). 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and Service Orientation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Customer at the centre of decisions</a:t>
            </a:r>
          </a:p>
          <a:p>
            <a:r>
              <a:rPr lang="en-US"/>
              <a:t>Customer centric focus</a:t>
            </a:r>
          </a:p>
          <a:p>
            <a:r>
              <a:rPr lang="en-US"/>
              <a:t>Not selling but creating value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Management  Concepts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 encounter</a:t>
            </a:r>
          </a:p>
          <a:p>
            <a:r>
              <a:rPr lang="en-US" dirty="0"/>
              <a:t>Customer contact employees</a:t>
            </a:r>
          </a:p>
          <a:p>
            <a:r>
              <a:rPr lang="en-US" dirty="0"/>
              <a:t>Customer satisfaction</a:t>
            </a:r>
          </a:p>
          <a:p>
            <a:r>
              <a:rPr lang="en-US" dirty="0"/>
              <a:t>More than satisfaction</a:t>
            </a:r>
          </a:p>
          <a:p>
            <a:r>
              <a:rPr lang="en-US" dirty="0"/>
              <a:t>Service quality</a:t>
            </a:r>
          </a:p>
          <a:p>
            <a:pPr lvl="1"/>
            <a:r>
              <a:rPr lang="en-US" dirty="0" smtClean="0"/>
              <a:t>SERVQUAL (although approach is strongly </a:t>
            </a:r>
            <a:r>
              <a:rPr lang="en-US" dirty="0" err="1" smtClean="0"/>
              <a:t>criticised</a:t>
            </a:r>
            <a:r>
              <a:rPr lang="en-US" dirty="0" smtClean="0"/>
              <a:t> it is still widely used)</a:t>
            </a:r>
            <a:endParaRPr lang="en-US" dirty="0"/>
          </a:p>
          <a:p>
            <a:pPr lvl="1"/>
            <a:r>
              <a:rPr lang="en-US" dirty="0"/>
              <a:t>The Nordic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Tourists, Employees and Business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Service profit chain</a:t>
            </a:r>
          </a:p>
          <a:p>
            <a:r>
              <a:rPr lang="en-US"/>
              <a:t>Employee-customer linkage research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HRM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HR are the tangible resources of the firm</a:t>
            </a:r>
          </a:p>
          <a:p>
            <a:r>
              <a:rPr lang="en-US" dirty="0"/>
              <a:t>From personnel management to SHRM</a:t>
            </a:r>
          </a:p>
          <a:p>
            <a:r>
              <a:rPr lang="en-US" dirty="0"/>
              <a:t>Integrates HR into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Integral to the quality of the service encounter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Culture &amp; Climate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organizations have a culture</a:t>
            </a:r>
          </a:p>
          <a:p>
            <a:r>
              <a:rPr lang="en-US"/>
              <a:t>Manager cannot control all encounters</a:t>
            </a:r>
          </a:p>
          <a:p>
            <a:r>
              <a:rPr lang="en-US"/>
              <a:t>Creation of a service climate</a:t>
            </a:r>
          </a:p>
          <a:p>
            <a:r>
              <a:rPr lang="en-US"/>
              <a:t>Balanced scorecard approach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Chris Cooper &amp; C M Hall 2016 Contemporary Tourism 3e, Goodfellow Publishers Ltd.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609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Blank Presentation</vt:lpstr>
      <vt:lpstr>Contemporary Tourism</vt:lpstr>
      <vt:lpstr>Lecture Objectives</vt:lpstr>
      <vt:lpstr>Context</vt:lpstr>
      <vt:lpstr>Definition</vt:lpstr>
      <vt:lpstr>Customer and Service Orientation</vt:lpstr>
      <vt:lpstr>Service Management  Concepts</vt:lpstr>
      <vt:lpstr>Tourists, Employees and Business Performance</vt:lpstr>
      <vt:lpstr>Strategic HRM</vt:lpstr>
      <vt:lpstr>Service Culture &amp; Climate</vt:lpstr>
      <vt:lpstr>Balanced Scorecard elements</vt:lpstr>
      <vt:lpstr>Recommended Readings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9</cp:revision>
  <dcterms:created xsi:type="dcterms:W3CDTF">2007-09-25T11:26:34Z</dcterms:created>
  <dcterms:modified xsi:type="dcterms:W3CDTF">2016-02-03T22:41:13Z</dcterms:modified>
</cp:coreProperties>
</file>